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8" r:id="rId3"/>
    <p:sldId id="265" r:id="rId4"/>
    <p:sldId id="259" r:id="rId5"/>
    <p:sldId id="260" r:id="rId6"/>
    <p:sldId id="261" r:id="rId7"/>
    <p:sldId id="263" r:id="rId8"/>
    <p:sldId id="266" r:id="rId9"/>
    <p:sldId id="267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18E3CA-D8AB-4EFC-8669-E21F07175C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F11D958-82CE-463E-BFF5-2CE0474AFB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695A88-D1C0-4FC3-92D4-D060EC8BB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0607-E2C1-43B4-B67F-E9B8C0BE5866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234FB0-05BE-4B06-97CE-8761A6F25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0ACB022-43D7-4BFE-B849-753FDAEAB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9ABD-3B83-4269-9F30-4CDE65B2D4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9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BFE6DE-FE6F-4683-B5B0-5FA2445F1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9F99C0-6A93-4461-AADA-AD52E2D168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9315BB5-23B0-45A9-B98C-C7C9F3404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0607-E2C1-43B4-B67F-E9B8C0BE5866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B226F7-B1CB-49DB-A10B-A7FB5B5CD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795FEB-85F7-476A-B781-A565134DD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9ABD-3B83-4269-9F30-4CDE65B2D4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146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E5D4A4-7C3E-474F-AFDA-8A68D268B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8F417D4-1CD9-4E5B-AAA8-BD340F582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723B86-E789-4F6A-83DB-3CAAB1585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0607-E2C1-43B4-B67F-E9B8C0BE5866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2ED054D-EC2E-424E-AD3E-977614E86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83427B8-BDBD-4274-83D3-B804E4FA5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9ABD-3B83-4269-9F30-4CDE65B2D4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203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CD7EF5-3FFA-49B9-AF1A-3D7A89CA9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9798E1E-AB72-4857-BD05-EAB33C9A57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9FA0D63-9D2B-4313-8275-0B2AFFFD6B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44E78D-4251-4B08-89D4-2C23B288E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0607-E2C1-43B4-B67F-E9B8C0BE5866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794B3A1-7B8B-4762-AAE2-EC8652B43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4AD7E72-AE2E-434A-B7E1-3C86BE4F3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9ABD-3B83-4269-9F30-4CDE65B2D4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54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4ED050-6F39-44C0-A8F5-A5248254D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5C123E2-3314-48D0-BD47-80FA46CDC2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68A3C5-3BAC-4E17-BD97-5703DA8044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B91D5E6-8729-4D44-934B-40BB821F0C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1EFFCBA-ED22-480C-A5F7-0C56FFA1D3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1873D4D-E7D8-4620-8B24-71B6CFE2F0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0607-E2C1-43B4-B67F-E9B8C0BE5866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D499E63-11F0-42B2-A79C-583402908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BE696C9-2334-481E-BCF1-507CC055D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9ABD-3B83-4269-9F30-4CDE65B2D4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420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B9C13C-A0F3-4578-8DED-5D66CD493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58774E2-DCCB-4D26-98D5-23F1A5D74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0607-E2C1-43B4-B67F-E9B8C0BE5866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D70B9B7-51D5-4DD3-BC7C-1DC8AAE95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C92376-B9D6-46FE-9AEC-EEC5E226E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9ABD-3B83-4269-9F30-4CDE65B2D4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567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7269249-DF5C-4D13-978C-949CE7FE2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0607-E2C1-43B4-B67F-E9B8C0BE5866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B3BF7ED-1402-4093-A479-4B000CFA3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A827EA7-702E-4F95-942E-241010F64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9ABD-3B83-4269-9F30-4CDE65B2D4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928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1AF298-BEEB-42CA-AA29-07DAB22EA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38CBE5-7B52-41D0-BD22-E287EFF53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338E41F-A405-4332-BBDB-29D2C20129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A35370-F2D9-4F0C-8BCA-4D1CD9DA4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0607-E2C1-43B4-B67F-E9B8C0BE5866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7A1CEC8-7613-4148-83E6-A1750B246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607458B-19AF-419B-A616-89E9B1932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9ABD-3B83-4269-9F30-4CDE65B2D4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033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178697-D162-4FD0-AF22-642D5D905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0905ED7-2122-4B8B-814A-7BCC2D6E83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C15462A-B2BD-4C61-820E-6902F9DED1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CC78BB-F9CC-494A-8249-C9323C821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0607-E2C1-43B4-B67F-E9B8C0BE5866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2EA8D38-6811-4623-879E-D5E9CC6F6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1C8F1E3-C333-44B5-96B7-79BE13D1C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9ABD-3B83-4269-9F30-4CDE65B2D4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704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E31974-EE09-43CC-B624-6D32B3982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0D95A43-6947-40D4-B4E1-C261DF5E42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119B49A-2F61-41F0-B683-3A21887617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0607-E2C1-43B4-B67F-E9B8C0BE5866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2C0207-F8B9-446B-AA9F-1E656C7CE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F68576-5512-40DE-9E9B-797602A3A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9ABD-3B83-4269-9F30-4CDE65B2D4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301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9CEF412-0215-4A70-BCD5-FC4C414F0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2CB07C6-8D12-4446-95C3-F7B6D31789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FDD343-90FE-40F3-8749-4C5900F46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20607-E2C1-43B4-B67F-E9B8C0BE5866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7973CB1-1B3A-45DE-94B2-8B3D2551D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9E984D-35BB-4C8B-9BBD-C9906A9E8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E9ABD-3B83-4269-9F30-4CDE65B2D4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328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4BFFE8-F633-42AE-AB52-56AC213B2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DC6F8B1-A6BE-4754-A5B5-D3F35713A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165046-4A72-4EAA-B84F-F7F4883068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20607-E2C1-43B4-B67F-E9B8C0BE5866}" type="datetimeFigureOut">
              <a:rPr lang="ru-RU" smtClean="0"/>
              <a:t>13.01.2026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5D8394-CFDE-42C7-BC16-10EAADB00E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EEE002-619B-440C-9010-20A1A8E9A2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E9ABD-3B83-4269-9F30-4CDE65B2D4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809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D4DFF93-FAB1-432E-B581-E77A4C104EB1}"/>
              </a:ext>
            </a:extLst>
          </p:cNvPr>
          <p:cNvSpPr txBox="1"/>
          <p:nvPr/>
        </p:nvSpPr>
        <p:spPr>
          <a:xfrm>
            <a:off x="5402511" y="352338"/>
            <a:ext cx="516761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Что родителям/</a:t>
            </a:r>
            <a:r>
              <a:rPr lang="ru-RU" sz="4000" b="1" dirty="0">
                <a:solidFill>
                  <a:srgbClr val="0070C0"/>
                </a:solidFill>
                <a:latin typeface="Calibri Light" panose="020F0302020204030204"/>
                <a:ea typeface="+mj-ea"/>
                <a:cs typeface="+mj-cs"/>
              </a:rPr>
              <a:t>законным представителям </a:t>
            </a: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надо знать о профилактических медицинских  осмотрах несовершеннолетних?</a:t>
            </a:r>
            <a:endParaRPr lang="ru-RU" sz="4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75286AB-ADE2-4F02-A945-356B5340CC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95" y="562778"/>
            <a:ext cx="4681057" cy="5124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563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E02795-205C-4268-BAB1-A191B1A0B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564" y="83891"/>
            <a:ext cx="10486238" cy="113251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ВНИМАНИЕ, ПРОФИЛАКТИЧЕСКИЙ ОСМОТР!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D72DEB98-9F1A-4496-97C0-9390B37535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96420" y="1690688"/>
            <a:ext cx="4865454" cy="4412829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7FF56E5-697E-4CD1-B62C-B86FA5919497}"/>
              </a:ext>
            </a:extLst>
          </p:cNvPr>
          <p:cNvSpPr txBox="1"/>
          <p:nvPr/>
        </p:nvSpPr>
        <p:spPr>
          <a:xfrm>
            <a:off x="419451" y="1325461"/>
            <a:ext cx="646791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Профилактические медицинские осмотры детей проводятся в</a:t>
            </a:r>
          </a:p>
          <a:p>
            <a:r>
              <a:rPr lang="ru-RU" sz="2400" dirty="0"/>
              <a:t>поликлинике по месту прикрепления ребенка в рамках Территориальной программы государственных гарантий</a:t>
            </a:r>
          </a:p>
          <a:p>
            <a:r>
              <a:rPr lang="ru-RU" sz="2400" dirty="0"/>
              <a:t>согласно Приказу МЗРФ № 211н от 14.04.2025 или в образовательной организации (по цеховому принципу).</a:t>
            </a:r>
          </a:p>
          <a:p>
            <a:r>
              <a:rPr lang="ru-RU" sz="2400" dirty="0"/>
              <a:t>  Цель – оценить текущее состояние здоровья ребенка, заподозрить болезнь на начальном этапе, установить стадию имеющихся хронических болезней, определить факторы риска, выявить немедицинское потребление различных психоактивных веществ.</a:t>
            </a:r>
          </a:p>
        </p:txBody>
      </p:sp>
    </p:spTree>
    <p:extLst>
      <p:ext uri="{BB962C8B-B14F-4D97-AF65-F5344CB8AC3E}">
        <p14:creationId xmlns:p14="http://schemas.microsoft.com/office/powerpoint/2010/main" val="315017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3A2ACF5-8487-4577-892B-37946F149D08}"/>
              </a:ext>
            </a:extLst>
          </p:cNvPr>
          <p:cNvSpPr txBox="1"/>
          <p:nvPr/>
        </p:nvSpPr>
        <p:spPr>
          <a:xfrm>
            <a:off x="1073791" y="402673"/>
            <a:ext cx="937889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   Группа здоровья – важный показатель для врача, позволяющий составить</a:t>
            </a:r>
            <a:b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индивидуальный план наблюдения за ребенком.</a:t>
            </a:r>
          </a:p>
          <a:p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Группа здоровья ребенка определяется по результатам проведенного профилактического медицинского осмотра</a:t>
            </a:r>
            <a:endParaRPr lang="ru-RU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4D15EE-88DF-4721-8635-681B78E6C6F0}"/>
              </a:ext>
            </a:extLst>
          </p:cNvPr>
          <p:cNvSpPr txBox="1"/>
          <p:nvPr/>
        </p:nvSpPr>
        <p:spPr>
          <a:xfrm>
            <a:off x="838899" y="2030714"/>
            <a:ext cx="4127384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I группа – здоровые дети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II группа – дети с функциональными нарушениями, ЧБД, общими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отклонениями в развитии, после травм и операций с сохранной функцией органов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III группа - дети с редкими обострениями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хронических заболеваний, с физическими недостатками, после травм и операций, с компенсированными функциями органов, позволяющими работать и учиться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• IV и V группа - дети с частыми обострениями хронических заболеваний, с выраженными физическими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недостатками, дети-инвалиды.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287902B-4D89-457A-919A-1E4633D2A6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7127" y="1818603"/>
            <a:ext cx="4127384" cy="221469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CD84AA7-8E2B-4E99-A560-ED8246557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537" y="4213872"/>
            <a:ext cx="4127384" cy="2290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039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A7E3FF-5FFE-49FE-979D-E9B1E1342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899" y="419449"/>
            <a:ext cx="10209402" cy="1350627"/>
          </a:xfrm>
        </p:spPr>
        <p:txBody>
          <a:bodyPr>
            <a:normAutofit fontScale="90000"/>
          </a:bodyPr>
          <a:lstStyle/>
          <a:p>
            <a:b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3600" b="1" dirty="0">
                <a:solidFill>
                  <a:schemeClr val="accent5">
                    <a:lumMod val="75000"/>
                  </a:schemeClr>
                </a:solidFill>
              </a:rPr>
              <a:t>Медицинская группа по физкультуре также определяется по результатам  проведенного профилактического медицинского осмотра</a:t>
            </a:r>
            <a:br>
              <a:rPr lang="ru-RU" dirty="0"/>
            </a:br>
            <a:endParaRPr lang="ru-RU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E561ECBF-EDC5-448F-8E0A-7156B2E934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73922" y="2164361"/>
            <a:ext cx="4446166" cy="3800204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EA357D3-EC8E-43B2-AB8A-4F24EF523DE4}"/>
              </a:ext>
            </a:extLst>
          </p:cNvPr>
          <p:cNvSpPr txBox="1"/>
          <p:nvPr/>
        </p:nvSpPr>
        <p:spPr>
          <a:xfrm>
            <a:off x="564858" y="1887521"/>
            <a:ext cx="6465116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•</a:t>
            </a:r>
            <a:r>
              <a:rPr lang="ru-RU" sz="2400" dirty="0"/>
              <a:t>Основная – ограничения физической нагрузки нет</a:t>
            </a:r>
          </a:p>
          <a:p>
            <a:r>
              <a:rPr lang="ru-RU" sz="2400" dirty="0"/>
              <a:t>•Подготовительная – занятия в основной группе без участия в соревнованиях. Сдача спортивных нормативов, повышение нагрузки возможно после дополнительного медицинского обследования</a:t>
            </a:r>
          </a:p>
          <a:p>
            <a:r>
              <a:rPr lang="ru-RU" sz="2400" dirty="0"/>
              <a:t>•Специальная А – занятия оздоровительной физической культурой по специальным программам профилактических и оздоровительных технологий</a:t>
            </a:r>
          </a:p>
          <a:p>
            <a:r>
              <a:rPr lang="ru-RU" sz="2400" dirty="0"/>
              <a:t>•Специальная Б – обязательные занятия лечебной физической культурой.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919C82-CD75-41C4-BB00-63DF7F09D3EC}"/>
              </a:ext>
            </a:extLst>
          </p:cNvPr>
          <p:cNvSpPr txBox="1"/>
          <p:nvPr/>
        </p:nvSpPr>
        <p:spPr>
          <a:xfrm>
            <a:off x="3047301" y="3229653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9368718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5466D6-7040-4CDB-98CE-6380B64C6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591" y="29801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Что родителям надо знать </a:t>
            </a:r>
            <a:r>
              <a:rPr lang="ru-RU" sz="3600" b="1" u="sng" dirty="0">
                <a:solidFill>
                  <a:schemeClr val="accent1">
                    <a:lumMod val="75000"/>
                  </a:schemeClr>
                </a:solidFill>
              </a:rPr>
              <a:t>по организации 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</a:rPr>
              <a:t>профилактических медицинских осмотров несовершеннолетних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F60602-4AD8-45F0-90B8-B0AC7520C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7483679" cy="4351338"/>
          </a:xfrm>
        </p:spPr>
        <p:txBody>
          <a:bodyPr>
            <a:noAutofit/>
          </a:bodyPr>
          <a:lstStyle/>
          <a:p>
            <a:r>
              <a:rPr lang="ru-RU" sz="2200" dirty="0"/>
              <a:t>Профилактические медицинские осмотры детей проходят по графику, утвержденному главным врачом медицинской организации, и в соответствии с перечнем специалистов и исследований по возрасту</a:t>
            </a:r>
          </a:p>
          <a:p>
            <a:r>
              <a:rPr lang="ru-RU" sz="2200" dirty="0"/>
              <a:t>Обязательным является оформление подростком (старше 15 лет), родителями или законными представителями информированного добровольного согласия на проведение профилактического медицинского осмотра</a:t>
            </a:r>
          </a:p>
          <a:p>
            <a:r>
              <a:rPr lang="ru-RU" sz="2200" dirty="0"/>
              <a:t>Результаты профилактического осмотра заносятся в медицинскую документацию ребенка, сведения вы можете узнать в детской поликлинике у участкового педиатра или медицинского работника детского сада или школы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8CD548-2052-4D4F-9E83-6223E33755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4491" y="1804274"/>
            <a:ext cx="3464654" cy="358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611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F98A03-2966-488B-8F02-2A9AD23D1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/>
              <a:t>Профилактические осмотры акушером-гинекологом, урологом –андрологом, психиатром, стоматологом 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90F3FF-EAAA-4140-8D47-67A20D7A1E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u="sng" dirty="0"/>
              <a:t>Акушер-гинеколог</a:t>
            </a:r>
          </a:p>
          <a:p>
            <a:r>
              <a:rPr lang="ru-RU" dirty="0"/>
              <a:t>6, 13,14, 15, 16, 17 лет</a:t>
            </a:r>
          </a:p>
          <a:p>
            <a:r>
              <a:rPr lang="ru-RU" u="sng" dirty="0"/>
              <a:t>Уролог-андролог</a:t>
            </a:r>
          </a:p>
          <a:p>
            <a:r>
              <a:rPr lang="ru-RU" dirty="0"/>
              <a:t>6, 13,14, 15, 16, 17 лет</a:t>
            </a:r>
          </a:p>
          <a:p>
            <a:r>
              <a:rPr lang="ru-RU" u="sng" dirty="0"/>
              <a:t>Психиатр детский</a:t>
            </a:r>
          </a:p>
          <a:p>
            <a:r>
              <a:rPr lang="ru-RU" dirty="0"/>
              <a:t>2 года (по показаниям), </a:t>
            </a:r>
          </a:p>
          <a:p>
            <a:r>
              <a:rPr lang="ru-RU" dirty="0"/>
              <a:t>6,12,14,15,16,17 лет</a:t>
            </a:r>
          </a:p>
          <a:p>
            <a:r>
              <a:rPr lang="ru-RU" u="sng" dirty="0"/>
              <a:t>Стоматолог детский </a:t>
            </a:r>
          </a:p>
          <a:p>
            <a:r>
              <a:rPr lang="ru-RU" dirty="0"/>
              <a:t>12 месяцев, далее ежегодно до 17 лет (включительно)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524ADAA-B33B-4FAC-8DA1-6F7981806A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7611" y="1857084"/>
            <a:ext cx="5216076" cy="3620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898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D614C1-82DA-4454-875E-A55364EEC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В 2026 году в ходе профилактических медицинских осмотров планируется осмотреть 17 900 детей в возрасте от 1 года и до 17 лет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3CF49F4-8041-4DD6-AE17-77C653BC98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</p:spTree>
    <p:extLst>
      <p:ext uri="{BB962C8B-B14F-4D97-AF65-F5344CB8AC3E}">
        <p14:creationId xmlns:p14="http://schemas.microsoft.com/office/powerpoint/2010/main" val="206126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FCE764-5E0F-42A1-B8CE-27775A28D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Диспансеризация детей –сирот и детей, переданных на воспитание в семью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4E57178-2AA6-414A-B70D-A50061476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894" y="1845577"/>
            <a:ext cx="5710107" cy="4647298"/>
          </a:xfrm>
        </p:spPr>
        <p:txBody>
          <a:bodyPr>
            <a:noAutofit/>
          </a:bodyPr>
          <a:lstStyle/>
          <a:p>
            <a:endParaRPr lang="ru-RU" sz="2000" dirty="0"/>
          </a:p>
          <a:p>
            <a:r>
              <a:rPr lang="ru-RU" sz="2000" dirty="0"/>
              <a:t>Диспансеризация детей –сирот и детей, переданных на воспитание в семью проводится в ДГП 17 на основании приказов МЗ РФ: </a:t>
            </a:r>
          </a:p>
          <a:p>
            <a:r>
              <a:rPr lang="ru-RU" sz="2000" dirty="0"/>
              <a:t>-от 21.03.2022 № 275н «Об утверждении Порядка диспансеризации детей-сирот и  детей, оставшихся без попечения родителей, в том числе усыновленных (удочеренных), принятых под опеку (попечительство), в приемную или патронатную семью»</a:t>
            </a:r>
          </a:p>
          <a:p>
            <a:r>
              <a:rPr lang="ru-RU" sz="2000" dirty="0"/>
              <a:t>-от 14.04.2025 №72н «Об утверждении порядка проведения диспансеризации пребывающих в стационарных учреждениях детей-сирот и детей, находящихся в трудной жизненной ситуации».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57AFA71-8BB6-45AD-BD4C-83B19C0F4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691" y="1690687"/>
            <a:ext cx="4882829" cy="493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63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27BDD4-38C4-47CF-A3A3-BBD2AB049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Диспансеризация детей –сирот и детей, переданных на воспитание в семью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16502A-5906-4ED3-B65E-0A091084F4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/>
              <a:t>В 2026 </a:t>
            </a:r>
            <a:r>
              <a:rPr lang="ru-RU" sz="2400" dirty="0"/>
              <a:t>году планируется провести диспансеризацию 96 детям различных форм устройства в семью и 31 воспитаннику центра «Шанс».</a:t>
            </a:r>
          </a:p>
          <a:p>
            <a:r>
              <a:rPr lang="ru-RU" sz="2400" dirty="0"/>
              <a:t>Дети будут осмотрены следующими специалистами: врачом-неврологом, офтальмологом, детским хирургом, оториноларингологом, акушером-гинекологом, травматологом-ортопедом, психиатром детским (подростковым), детским урологом-андрологом, врачом-стоматологом детским, детским эндокринологом, будет проведено лабораторное обследование, ЭКГ, УЗИ-диагностика. По результатам проведенной диспансеризации будет проведена оценка состояния здоровья детей и определен дальнейший план лечения и оздоровления.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6415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</TotalTime>
  <Words>608</Words>
  <Application>Microsoft Office PowerPoint</Application>
  <PresentationFormat>Широкоэкранный</PresentationFormat>
  <Paragraphs>43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Презентация PowerPoint</vt:lpstr>
      <vt:lpstr>ВНИМАНИЕ, ПРОФИЛАКТИЧЕСКИЙ ОСМОТР!</vt:lpstr>
      <vt:lpstr>Презентация PowerPoint</vt:lpstr>
      <vt:lpstr> Медицинская группа по физкультуре также определяется по результатам  проведенного профилактического медицинского осмотра </vt:lpstr>
      <vt:lpstr>Что родителям надо знать по организации профилактических медицинских осмотров несовершеннолетних</vt:lpstr>
      <vt:lpstr>Профилактические осмотры акушером-гинекологом, урологом –андрологом, психиатром, стоматологом  </vt:lpstr>
      <vt:lpstr>В 2026 году в ходе профилактических медицинских осмотров планируется осмотреть 17 900 детей в возрасте от 1 года и до 17 лет</vt:lpstr>
      <vt:lpstr>Диспансеризация детей –сирот и детей, переданных на воспитание в семью</vt:lpstr>
      <vt:lpstr>Диспансеризация детей –сирот и детей, переданных на воспитание в семью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Polic17</dc:creator>
  <cp:lastModifiedBy>Polic17</cp:lastModifiedBy>
  <cp:revision>29</cp:revision>
  <dcterms:created xsi:type="dcterms:W3CDTF">2022-11-09T22:31:26Z</dcterms:created>
  <dcterms:modified xsi:type="dcterms:W3CDTF">2026-01-12T23:09:11Z</dcterms:modified>
</cp:coreProperties>
</file>